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2100" y="-102"/>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5"/>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22.03.2020</a:t>
            </a:fld>
            <a:endParaRPr lang="ru-RU"/>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ima\Desktop\83502939-frame-with-collection-of-cute-colorful-toy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3" y="0"/>
            <a:ext cx="6961956" cy="9144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56793" y="3203848"/>
            <a:ext cx="3960440" cy="1508105"/>
          </a:xfrm>
          <a:prstGeom prst="rect">
            <a:avLst/>
          </a:prstGeom>
          <a:noFill/>
        </p:spPr>
        <p:txBody>
          <a:bodyPr wrap="square" rtlCol="0">
            <a:spAutoFit/>
          </a:bodyPr>
          <a:lstStyle/>
          <a:p>
            <a:pPr algn="ctr"/>
            <a:r>
              <a:rPr lang="ru-RU" sz="2000" b="1" i="1" dirty="0" smtClean="0">
                <a:solidFill>
                  <a:srgbClr val="9933FF"/>
                </a:solidFill>
                <a:latin typeface="Times New Roman" pitchFamily="18" charset="0"/>
                <a:cs typeface="Times New Roman" pitchFamily="18" charset="0"/>
              </a:rPr>
              <a:t>Консультация для родителей </a:t>
            </a:r>
          </a:p>
          <a:p>
            <a:pPr algn="ctr"/>
            <a:r>
              <a:rPr lang="ru-RU" sz="2400" b="1" i="1" dirty="0" smtClean="0">
                <a:solidFill>
                  <a:srgbClr val="9933FF"/>
                </a:solidFill>
                <a:latin typeface="Times New Roman" pitchFamily="18" charset="0"/>
                <a:cs typeface="Times New Roman" pitchFamily="18" charset="0"/>
              </a:rPr>
              <a:t>«Педагогическая ценность игрушки и игрового материала»</a:t>
            </a:r>
            <a:endParaRPr lang="ru-RU" sz="2400" b="1" i="1" dirty="0">
              <a:solidFill>
                <a:srgbClr val="9933FF"/>
              </a:solidFill>
              <a:latin typeface="Times New Roman" pitchFamily="18" charset="0"/>
              <a:cs typeface="Times New Roman" pitchFamily="18" charset="0"/>
            </a:endParaRPr>
          </a:p>
        </p:txBody>
      </p:sp>
      <p:sp>
        <p:nvSpPr>
          <p:cNvPr id="3" name="TextBox 2"/>
          <p:cNvSpPr txBox="1"/>
          <p:nvPr/>
        </p:nvSpPr>
        <p:spPr>
          <a:xfrm>
            <a:off x="3284983" y="6372200"/>
            <a:ext cx="2232249" cy="984885"/>
          </a:xfrm>
          <a:prstGeom prst="rect">
            <a:avLst/>
          </a:prstGeom>
          <a:noFill/>
        </p:spPr>
        <p:txBody>
          <a:bodyPr wrap="square" rtlCol="0">
            <a:spAutoFit/>
          </a:bodyPr>
          <a:lstStyle/>
          <a:p>
            <a:pPr algn="r"/>
            <a:r>
              <a:rPr lang="ru-RU" dirty="0" smtClean="0"/>
              <a:t>:</a:t>
            </a:r>
          </a:p>
          <a:p>
            <a:pPr algn="r"/>
            <a:r>
              <a:rPr lang="ru-RU" sz="2000" b="1" i="1" dirty="0" smtClean="0">
                <a:solidFill>
                  <a:srgbClr val="9933FF"/>
                </a:solidFill>
                <a:latin typeface="Times New Roman" pitchFamily="18" charset="0"/>
                <a:cs typeface="Times New Roman" pitchFamily="18" charset="0"/>
              </a:rPr>
              <a:t>Воспитатель </a:t>
            </a:r>
          </a:p>
          <a:p>
            <a:pPr algn="r"/>
            <a:r>
              <a:rPr lang="ru-RU" sz="2000" b="1" i="1" dirty="0" smtClean="0">
                <a:solidFill>
                  <a:srgbClr val="9933FF"/>
                </a:solidFill>
                <a:latin typeface="Times New Roman" pitchFamily="18" charset="0"/>
                <a:cs typeface="Times New Roman" pitchFamily="18" charset="0"/>
              </a:rPr>
              <a:t>Пашкова А.В</a:t>
            </a:r>
            <a:endParaRPr lang="ru-RU" sz="2000" b="1" i="1" dirty="0">
              <a:solidFill>
                <a:srgbClr val="9933FF"/>
              </a:solidFill>
              <a:latin typeface="Times New Roman" pitchFamily="18" charset="0"/>
              <a:cs typeface="Times New Roman" pitchFamily="18" charset="0"/>
            </a:endParaRPr>
          </a:p>
        </p:txBody>
      </p:sp>
      <p:sp>
        <p:nvSpPr>
          <p:cNvPr id="4" name="TextBox 3"/>
          <p:cNvSpPr txBox="1"/>
          <p:nvPr/>
        </p:nvSpPr>
        <p:spPr>
          <a:xfrm>
            <a:off x="2060848" y="2123728"/>
            <a:ext cx="3208480" cy="338554"/>
          </a:xfrm>
          <a:prstGeom prst="rect">
            <a:avLst/>
          </a:prstGeom>
          <a:noFill/>
        </p:spPr>
        <p:txBody>
          <a:bodyPr wrap="square" rtlCol="0">
            <a:spAutoFit/>
          </a:bodyPr>
          <a:lstStyle/>
          <a:p>
            <a:pPr algn="ctr"/>
            <a:r>
              <a:rPr lang="ru-RU" sz="1600" i="1" dirty="0" smtClean="0">
                <a:solidFill>
                  <a:srgbClr val="9933FF"/>
                </a:solidFill>
                <a:latin typeface="Times New Roman" pitchFamily="18" charset="0"/>
                <a:cs typeface="Times New Roman" pitchFamily="18" charset="0"/>
              </a:rPr>
              <a:t>МБДОУ детский сад «Сказка»</a:t>
            </a:r>
            <a:endParaRPr lang="ru-RU" sz="1600" i="1" dirty="0">
              <a:solidFill>
                <a:srgbClr val="9933FF"/>
              </a:solidFill>
              <a:latin typeface="Times New Roman" pitchFamily="18" charset="0"/>
              <a:cs typeface="Times New Roman" pitchFamily="18" charset="0"/>
            </a:endParaRPr>
          </a:p>
        </p:txBody>
      </p:sp>
    </p:spTree>
    <p:extLst>
      <p:ext uri="{BB962C8B-B14F-4D97-AF65-F5344CB8AC3E}">
        <p14:creationId xmlns:p14="http://schemas.microsoft.com/office/powerpoint/2010/main" val="2971650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ima\Desktop\83502939-frame-with-collection-of-cute-colorful-toy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4" y="0"/>
            <a:ext cx="6813376" cy="9144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85794" y="1142976"/>
            <a:ext cx="5572165" cy="6740307"/>
          </a:xfrm>
          <a:prstGeom prst="rect">
            <a:avLst/>
          </a:prstGeom>
          <a:noFill/>
        </p:spPr>
        <p:txBody>
          <a:bodyPr wrap="square" rtlCol="0">
            <a:spAutoFit/>
          </a:bodyPr>
          <a:lstStyle/>
          <a:p>
            <a:r>
              <a:rPr lang="ru-RU" sz="1600" dirty="0" smtClean="0">
                <a:latin typeface="Times New Roman" pitchFamily="18" charset="0"/>
                <a:cs typeface="Times New Roman" pitchFamily="18" charset="0"/>
              </a:rPr>
              <a:t>	В ходе социально-исторического развития </a:t>
            </a:r>
            <a:r>
              <a:rPr lang="ru-RU" sz="1600" dirty="0" err="1" smtClean="0">
                <a:latin typeface="Times New Roman" pitchFamily="18" charset="0"/>
                <a:cs typeface="Times New Roman" pitchFamily="18" charset="0"/>
              </a:rPr>
              <a:t>человечеста</a:t>
            </a:r>
            <a:r>
              <a:rPr lang="ru-RU" sz="1600" dirty="0" smtClean="0">
                <a:latin typeface="Times New Roman" pitchFamily="18" charset="0"/>
                <a:cs typeface="Times New Roman" pitchFamily="18" charset="0"/>
              </a:rPr>
              <a:t>  игра приобретает всё большее значение для формирования личности ребёнка. Развитие игры на протяжении  дошкольного возраста происходит в направлении от игры</a:t>
            </a:r>
          </a:p>
          <a:p>
            <a:r>
              <a:rPr lang="ru-RU" sz="1600" dirty="0" smtClean="0">
                <a:latin typeface="Times New Roman" pitchFamily="18" charset="0"/>
                <a:cs typeface="Times New Roman" pitchFamily="18" charset="0"/>
              </a:rPr>
              <a:t>Предметной, воссоздающей действия взрослых, к игре ролевой, воссоздающей отношения между людьми. Усваивая</a:t>
            </a:r>
          </a:p>
          <a:p>
            <a:r>
              <a:rPr lang="ru-RU" sz="1600" dirty="0" smtClean="0">
                <a:latin typeface="Times New Roman" pitchFamily="18" charset="0"/>
                <a:cs typeface="Times New Roman" pitchFamily="18" charset="0"/>
              </a:rPr>
              <a:t>В общении со взрослым технику различных игр, ребёнок затем обобщает игровые способы и переносит их на другие ситуации. Так игра приобретает </a:t>
            </a:r>
            <a:r>
              <a:rPr lang="ru-RU" sz="1600" dirty="0" err="1" smtClean="0">
                <a:latin typeface="Times New Roman" pitchFamily="18" charset="0"/>
                <a:cs typeface="Times New Roman" pitchFamily="18" charset="0"/>
              </a:rPr>
              <a:t>самодвижнение</a:t>
            </a:r>
            <a:r>
              <a:rPr lang="ru-RU" sz="1600" dirty="0" smtClean="0">
                <a:latin typeface="Times New Roman" pitchFamily="18" charset="0"/>
                <a:cs typeface="Times New Roman" pitchFamily="18" charset="0"/>
              </a:rPr>
              <a:t>, становится</a:t>
            </a:r>
          </a:p>
          <a:p>
            <a:r>
              <a:rPr lang="ru-RU" sz="1600" dirty="0" smtClean="0">
                <a:latin typeface="Times New Roman" pitchFamily="18" charset="0"/>
                <a:cs typeface="Times New Roman" pitchFamily="18" charset="0"/>
              </a:rPr>
              <a:t>Формой собственного творчества ребёнка а это  обуславливает её развивающий эффект. </a:t>
            </a:r>
          </a:p>
          <a:p>
            <a:r>
              <a:rPr lang="ru-RU" sz="1600" dirty="0" smtClean="0">
                <a:latin typeface="Times New Roman" pitchFamily="18" charset="0"/>
                <a:cs typeface="Times New Roman" pitchFamily="18" charset="0"/>
              </a:rPr>
              <a:t>	Игрушка по образному выражению </a:t>
            </a:r>
            <a:r>
              <a:rPr lang="ru-RU" sz="1600" dirty="0" err="1" smtClean="0">
                <a:latin typeface="Times New Roman" pitchFamily="18" charset="0"/>
                <a:cs typeface="Times New Roman" pitchFamily="18" charset="0"/>
              </a:rPr>
              <a:t>А,С,Макаренко</a:t>
            </a:r>
            <a:r>
              <a:rPr lang="ru-RU" sz="1600" dirty="0" smtClean="0">
                <a:latin typeface="Times New Roman" pitchFamily="18" charset="0"/>
                <a:cs typeface="Times New Roman" pitchFamily="18" charset="0"/>
              </a:rPr>
              <a:t> – «материальная основа» игры, она  необходима для развития игровой деятельности.</a:t>
            </a:r>
          </a:p>
          <a:p>
            <a:r>
              <a:rPr lang="ru-RU" sz="1600" dirty="0" smtClean="0">
                <a:latin typeface="Times New Roman" pitchFamily="18" charset="0"/>
                <a:cs typeface="Times New Roman" pitchFamily="18" charset="0"/>
              </a:rPr>
              <a:t>	«Игрушка – предмет, используемый или специально изготовленный для игры. Игрушка обязательный спутник детских игр. Она отвечает потребности ребёнка в активной деятельности, в разнообразных движениях, помогает осуществить  свой замысел, войти в роль делает его действия реальными. Нередко игрушка подсказывает идею игры, напоминает об увиденном или прочитанном, влияет на воображение и чувства ребёнка. Игрушки могут быть самыми разнообразными по теме и художественному решению, но все они должны отвечать определённым педагогическим требованиям.</a:t>
            </a:r>
          </a:p>
          <a:p>
            <a:r>
              <a:rPr lang="ru-RU" sz="16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1470808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4" y="0"/>
            <a:ext cx="6858024" cy="9144000"/>
          </a:xfrm>
          <a:prstGeom prst="rect">
            <a:avLst/>
          </a:prstGeom>
          <a:noFill/>
          <a:ln w="9525">
            <a:noFill/>
            <a:miter lim="800000"/>
            <a:headEnd/>
            <a:tailEnd/>
          </a:ln>
          <a:effectLst/>
        </p:spPr>
      </p:pic>
      <p:sp>
        <p:nvSpPr>
          <p:cNvPr id="3" name="TextBox 2"/>
          <p:cNvSpPr txBox="1"/>
          <p:nvPr/>
        </p:nvSpPr>
        <p:spPr>
          <a:xfrm>
            <a:off x="571481" y="1428728"/>
            <a:ext cx="5857915" cy="6740307"/>
          </a:xfrm>
          <a:prstGeom prst="rect">
            <a:avLst/>
          </a:prstGeom>
          <a:noFill/>
        </p:spPr>
        <p:txBody>
          <a:bodyPr wrap="square" rtlCol="0">
            <a:spAutoFit/>
          </a:bodyPr>
          <a:lstStyle/>
          <a:p>
            <a:r>
              <a:rPr lang="ru-RU" sz="1600" dirty="0" smtClean="0">
                <a:latin typeface="Times New Roman" pitchFamily="18" charset="0"/>
                <a:cs typeface="Times New Roman" pitchFamily="18" charset="0"/>
              </a:rPr>
              <a:t>	Основное требование к игрушкам определила </a:t>
            </a:r>
            <a:r>
              <a:rPr lang="ru-RU" sz="1600" dirty="0" err="1" smtClean="0">
                <a:latin typeface="Times New Roman" pitchFamily="18" charset="0"/>
                <a:cs typeface="Times New Roman" pitchFamily="18" charset="0"/>
              </a:rPr>
              <a:t>Н,К,Крупская</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Игрушка должна способствовать развитию ребёнка  на каждой</a:t>
            </a:r>
          </a:p>
          <a:p>
            <a:r>
              <a:rPr lang="ru-RU" sz="1600" dirty="0" smtClean="0">
                <a:latin typeface="Times New Roman" pitchFamily="18" charset="0"/>
                <a:cs typeface="Times New Roman" pitchFamily="18" charset="0"/>
              </a:rPr>
              <a:t>Возрастной ступени дошкольного детства. </a:t>
            </a:r>
            <a:r>
              <a:rPr lang="ru-RU" sz="1600" dirty="0" err="1" smtClean="0">
                <a:latin typeface="Times New Roman" pitchFamily="18" charset="0"/>
                <a:cs typeface="Times New Roman" pitchFamily="18" charset="0"/>
              </a:rPr>
              <a:t>Вокружающем</a:t>
            </a:r>
            <a:r>
              <a:rPr lang="ru-RU" sz="1600" dirty="0" smtClean="0">
                <a:latin typeface="Times New Roman" pitchFamily="18" charset="0"/>
                <a:cs typeface="Times New Roman" pitchFamily="18" charset="0"/>
              </a:rPr>
              <a:t> мире, б подборе игрушек следует исходить  из  особенностей возраста, поэтому единой </a:t>
            </a:r>
          </a:p>
          <a:p>
            <a:r>
              <a:rPr lang="ru-RU" sz="1600" dirty="0" smtClean="0">
                <a:latin typeface="Times New Roman" pitchFamily="18" charset="0"/>
                <a:cs typeface="Times New Roman" pitchFamily="18" charset="0"/>
              </a:rPr>
              <a:t>Педагогически ценной игрушки для  дошкольного возраста  нет </a:t>
            </a:r>
          </a:p>
          <a:p>
            <a:r>
              <a:rPr lang="ru-RU" sz="1600" dirty="0" smtClean="0">
                <a:latin typeface="Times New Roman" pitchFamily="18" charset="0"/>
                <a:cs typeface="Times New Roman" pitchFamily="18" charset="0"/>
              </a:rPr>
              <a:t>И быть не может. Детям раннего возраста нужны свои игрушки, </a:t>
            </a:r>
          </a:p>
          <a:p>
            <a:r>
              <a:rPr lang="ru-RU" sz="1600" dirty="0" smtClean="0">
                <a:latin typeface="Times New Roman" pitchFamily="18" charset="0"/>
                <a:cs typeface="Times New Roman" pitchFamily="18" charset="0"/>
              </a:rPr>
              <a:t>которые помогут ориентироваться в  окружающем мире , будут стимулировать их самостоятельную деятельность, направлять </a:t>
            </a:r>
          </a:p>
          <a:p>
            <a:r>
              <a:rPr lang="ru-RU" sz="1600" dirty="0" smtClean="0">
                <a:latin typeface="Times New Roman" pitchFamily="18" charset="0"/>
                <a:cs typeface="Times New Roman" pitchFamily="18" charset="0"/>
              </a:rPr>
              <a:t>Её в определённое русло.</a:t>
            </a:r>
          </a:p>
          <a:p>
            <a:r>
              <a:rPr lang="ru-RU" sz="1600" dirty="0" smtClean="0">
                <a:latin typeface="Times New Roman" pitchFamily="18" charset="0"/>
                <a:cs typeface="Times New Roman" pitchFamily="18" charset="0"/>
              </a:rPr>
              <a:t>	А для  детей старшего дошкольного возраста  необходимы игрушки, которые  помогают изучать окружающую действительность,  стимулируют коллективные игры.  Особое требование предъявляется к тематике игрушки «что она отображает,  игрушка должна расширить кругозор ребёнка, увлекать образами  современной действительности».</a:t>
            </a:r>
          </a:p>
          <a:p>
            <a:r>
              <a:rPr lang="ru-RU" sz="1600" dirty="0" smtClean="0">
                <a:latin typeface="Times New Roman" pitchFamily="18" charset="0"/>
                <a:cs typeface="Times New Roman" pitchFamily="18" charset="0"/>
              </a:rPr>
              <a:t>	Содействовать развитию ребёнка может игрушка, наполненная добрым смыслом, побуждающим ребёнка к положительным действиям. Игрушки, отображающие орудия насилия, жестокости, оружие, стимулирующие  агрессивное, разрушительное поведение, травмируют психику ребёнка.</a:t>
            </a:r>
          </a:p>
          <a:p>
            <a:r>
              <a:rPr lang="ru-RU" sz="1600" dirty="0" smtClean="0">
                <a:latin typeface="Times New Roman" pitchFamily="18" charset="0"/>
                <a:cs typeface="Times New Roman" pitchFamily="18" charset="0"/>
              </a:rPr>
              <a:t>Они формируют у детей  искажённые представления об окружающем мире, о нравственности, подрывают гуманные начала формирующейся личности. Такого рода игрушки недопустимы.</a:t>
            </a:r>
          </a:p>
          <a:p>
            <a:endParaRPr lang="ru-RU" sz="16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6786586" cy="9144000"/>
          </a:xfrm>
          <a:prstGeom prst="rect">
            <a:avLst/>
          </a:prstGeom>
          <a:noFill/>
          <a:ln w="9525">
            <a:noFill/>
            <a:miter lim="800000"/>
            <a:headEnd/>
            <a:tailEnd/>
          </a:ln>
          <a:effectLst/>
        </p:spPr>
      </p:pic>
      <p:sp>
        <p:nvSpPr>
          <p:cNvPr id="7" name="TextBox 6"/>
          <p:cNvSpPr txBox="1"/>
          <p:nvPr/>
        </p:nvSpPr>
        <p:spPr>
          <a:xfrm>
            <a:off x="908720" y="1331640"/>
            <a:ext cx="5112568" cy="6494085"/>
          </a:xfrm>
          <a:prstGeom prst="rect">
            <a:avLst/>
          </a:prstGeom>
          <a:noFill/>
        </p:spPr>
        <p:txBody>
          <a:bodyPr wrap="square" rtlCol="0">
            <a:spAutoFit/>
          </a:bodyPr>
          <a:lstStyle/>
          <a:p>
            <a:r>
              <a:rPr lang="ru-RU" sz="1600" dirty="0" smtClean="0">
                <a:latin typeface="Times New Roman" pitchFamily="18" charset="0"/>
                <a:cs typeface="Times New Roman" pitchFamily="18" charset="0"/>
              </a:rPr>
              <a:t> 	Игрушка должна быть динамичной,  побуждать ребёнка к разнообразным действиям в игре. Это</a:t>
            </a:r>
          </a:p>
          <a:p>
            <a:r>
              <a:rPr lang="ru-RU" sz="1600" dirty="0" smtClean="0">
                <a:latin typeface="Times New Roman" pitchFamily="18" charset="0"/>
                <a:cs typeface="Times New Roman" pitchFamily="18" charset="0"/>
              </a:rPr>
              <a:t>Важное требование, учитывающее такие  психофизиологические особенности дошкольника, как потребность в активных действиях. Следует помнить слова </a:t>
            </a:r>
            <a:r>
              <a:rPr lang="ru-RU" sz="1600" dirty="0" err="1" smtClean="0">
                <a:latin typeface="Times New Roman" pitchFamily="18" charset="0"/>
                <a:cs typeface="Times New Roman" pitchFamily="18" charset="0"/>
              </a:rPr>
              <a:t>Е,А,Флориной</a:t>
            </a:r>
            <a:r>
              <a:rPr lang="ru-RU" sz="1600" dirty="0" smtClean="0">
                <a:latin typeface="Times New Roman" pitchFamily="18" charset="0"/>
                <a:cs typeface="Times New Roman" pitchFamily="18" charset="0"/>
              </a:rPr>
              <a:t> «Чем больше возможностей представляет игрушка для различных действии, тем она интереснее для ребёнка, тем больше её воспитательные возможности».Также к игрушке предъявляются определённые требования  к оформлению. Игрушка нуждается в привлекательном, </a:t>
            </a:r>
          </a:p>
          <a:p>
            <a:r>
              <a:rPr lang="ru-RU" sz="1600" dirty="0" smtClean="0">
                <a:latin typeface="Times New Roman" pitchFamily="18" charset="0"/>
                <a:cs typeface="Times New Roman" pitchFamily="18" charset="0"/>
              </a:rPr>
              <a:t>Красочном оформлении, чтобы вызвать у малыша эмоциональное отношение, воспитывать художественный вкус. </a:t>
            </a:r>
          </a:p>
          <a:p>
            <a:r>
              <a:rPr lang="ru-RU" sz="1600" dirty="0" smtClean="0">
                <a:latin typeface="Times New Roman" pitchFamily="18" charset="0"/>
                <a:cs typeface="Times New Roman" pitchFamily="18" charset="0"/>
              </a:rPr>
              <a:t>	Художественная выразительность  обеспечивается гармоничным </a:t>
            </a:r>
            <a:r>
              <a:rPr lang="ru-RU" sz="1600" dirty="0" err="1" smtClean="0">
                <a:latin typeface="Times New Roman" pitchFamily="18" charset="0"/>
                <a:cs typeface="Times New Roman" pitchFamily="18" charset="0"/>
              </a:rPr>
              <a:t>сочитанием</a:t>
            </a:r>
            <a:r>
              <a:rPr lang="ru-RU" sz="1600" dirty="0" smtClean="0">
                <a:latin typeface="Times New Roman" pitchFamily="18" charset="0"/>
                <a:cs typeface="Times New Roman" pitchFamily="18" charset="0"/>
              </a:rPr>
              <a:t>  конструкции, формы, цвета. Небезразличен и материал, из которого  изготовлена игрушка: мягкие пушистые материалы вызывают положительные эмоции, стимулируют ребёнка к </a:t>
            </a:r>
            <a:r>
              <a:rPr lang="ru-RU" sz="1600" dirty="0" err="1" smtClean="0">
                <a:latin typeface="Times New Roman" pitchFamily="18" charset="0"/>
                <a:cs typeface="Times New Roman" pitchFamily="18" charset="0"/>
              </a:rPr>
              <a:t>игре,а</a:t>
            </a:r>
            <a:r>
              <a:rPr lang="ru-RU" sz="1600" dirty="0" smtClean="0">
                <a:latin typeface="Times New Roman" pitchFamily="18" charset="0"/>
                <a:cs typeface="Times New Roman" pitchFamily="18" charset="0"/>
              </a:rPr>
              <a:t> с шершавой и холодной поверхностью не становятся любимыми. Оформление игрушки должно быть безопасным для жизни и здоровья ребёнка и отвечать ряду гигиенических требований.</a:t>
            </a:r>
          </a:p>
          <a:p>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4" y="18382"/>
            <a:ext cx="6885384" cy="9125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24744" y="1547664"/>
            <a:ext cx="4968552" cy="6494085"/>
          </a:xfrm>
          <a:prstGeom prst="rect">
            <a:avLst/>
          </a:prstGeom>
          <a:noFill/>
        </p:spPr>
        <p:txBody>
          <a:bodyPr wrap="square" rtlCol="0">
            <a:spAutoFit/>
          </a:bodyPr>
          <a:lstStyle/>
          <a:p>
            <a:r>
              <a:rPr lang="ru-RU" sz="1600" dirty="0" smtClean="0">
                <a:latin typeface="Times New Roman" pitchFamily="18" charset="0"/>
                <a:cs typeface="Times New Roman" pitchFamily="18" charset="0"/>
              </a:rPr>
              <a:t>Экспертизы, которые проводятся в разных странах, показывают, что примитивная, дешёвая</a:t>
            </a:r>
          </a:p>
          <a:p>
            <a:r>
              <a:rPr lang="ru-RU" sz="1600" dirty="0" smtClean="0">
                <a:latin typeface="Times New Roman" pitchFamily="18" charset="0"/>
                <a:cs typeface="Times New Roman" pitchFamily="18" charset="0"/>
              </a:rPr>
              <a:t>«штамповка» из пластика, которая заполонила игрушечный рынок, зачастую угрожает </a:t>
            </a:r>
            <a:r>
              <a:rPr lang="ru-RU" sz="1600" dirty="0" err="1" smtClean="0">
                <a:latin typeface="Times New Roman" pitchFamily="18" charset="0"/>
                <a:cs typeface="Times New Roman" pitchFamily="18" charset="0"/>
              </a:rPr>
              <a:t>здорвью</a:t>
            </a:r>
            <a:r>
              <a:rPr lang="ru-RU" sz="1600" dirty="0" smtClean="0">
                <a:latin typeface="Times New Roman" pitchFamily="18" charset="0"/>
                <a:cs typeface="Times New Roman" pitchFamily="18" charset="0"/>
              </a:rPr>
              <a:t> и жизни детей. В связи с этим многие страны требуют от производителей надёжных гарантий качества, её не токсичности, не горючести. Также необходим частый контроль за состоянием игрового материала. Создание игрушки, полноценно отвечающей современным требованиям, возможно при   объединении специалистов разного профиля: педагогов, психологов, медиков, художников, скульпторов, дизайнеров, технологов и др.</a:t>
            </a:r>
          </a:p>
          <a:p>
            <a:r>
              <a:rPr lang="ru-RU" sz="1600" dirty="0" smtClean="0">
                <a:latin typeface="Times New Roman" pitchFamily="18" charset="0"/>
                <a:cs typeface="Times New Roman" pitchFamily="18" charset="0"/>
              </a:rPr>
              <a:t>Наиболее  педагогически ценными являются игрушки, обладающие следующими качествами: </a:t>
            </a:r>
          </a:p>
          <a:p>
            <a:r>
              <a:rPr lang="ru-RU" sz="1600" u="sng" dirty="0" smtClean="0">
                <a:latin typeface="Times New Roman" pitchFamily="18" charset="0"/>
                <a:cs typeface="Times New Roman" pitchFamily="18" charset="0"/>
              </a:rPr>
              <a:t>-</a:t>
            </a:r>
            <a:r>
              <a:rPr lang="ru-RU" sz="1600" u="sng" dirty="0" err="1" smtClean="0">
                <a:latin typeface="Times New Roman" pitchFamily="18" charset="0"/>
                <a:cs typeface="Times New Roman" pitchFamily="18" charset="0"/>
              </a:rPr>
              <a:t>полифункциональностью</a:t>
            </a:r>
            <a:r>
              <a:rPr lang="ru-RU" sz="1600" u="sng"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игрушки могут быть гибко использованы в соответствии с замыслом ребёнка, сюжетом игры в разных функции. Тем самым игрушка способствует развитию творчества, воображения.</a:t>
            </a:r>
          </a:p>
          <a:p>
            <a:r>
              <a:rPr lang="ru-RU" sz="1600" dirty="0" smtClean="0">
                <a:latin typeface="Times New Roman" pitchFamily="18" charset="0"/>
                <a:cs typeface="Times New Roman" pitchFamily="18" charset="0"/>
              </a:rPr>
              <a:t>-</a:t>
            </a:r>
            <a:r>
              <a:rPr lang="ru-RU" sz="1600" u="sng" dirty="0" smtClean="0">
                <a:latin typeface="Times New Roman" pitchFamily="18" charset="0"/>
                <a:cs typeface="Times New Roman" pitchFamily="18" charset="0"/>
              </a:rPr>
              <a:t>возможностью применения в совместной  деятельности </a:t>
            </a:r>
            <a:r>
              <a:rPr lang="ru-RU" sz="1600" dirty="0" smtClean="0">
                <a:latin typeface="Times New Roman" pitchFamily="18" charset="0"/>
                <a:cs typeface="Times New Roman" pitchFamily="18" charset="0"/>
              </a:rPr>
              <a:t> игрушка должна быть пригодна к использованию одновременно группой детей (в том числе с участием взрослого как играющего партнёра) и инициировать совместные действия коллективные постройки, совместные игры и др.</a:t>
            </a:r>
            <a:endParaRPr lang="ru-RU" sz="1600" u="sng" dirty="0" smtClean="0">
              <a:latin typeface="Times New Roman" pitchFamily="18" charset="0"/>
              <a:cs typeface="Times New Roman" pitchFamily="18" charset="0"/>
            </a:endParaRPr>
          </a:p>
          <a:p>
            <a:endParaRPr lang="ru-RU"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242426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ima\Desktop\83502939-frame-with-collection-of-cute-colorful-toy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9144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52736" y="1619672"/>
            <a:ext cx="5424190" cy="5509200"/>
          </a:xfrm>
          <a:prstGeom prst="rect">
            <a:avLst/>
          </a:prstGeom>
          <a:noFill/>
        </p:spPr>
        <p:txBody>
          <a:bodyPr wrap="square" rtlCol="0">
            <a:spAutoFit/>
          </a:bodyPr>
          <a:lstStyle/>
          <a:p>
            <a:r>
              <a:rPr lang="ru-RU" sz="1600" dirty="0" smtClean="0">
                <a:latin typeface="Times New Roman" pitchFamily="18" charset="0"/>
                <a:cs typeface="Times New Roman" pitchFamily="18" charset="0"/>
              </a:rPr>
              <a:t>-дидактическими свойствами такого рода игрушки</a:t>
            </a:r>
          </a:p>
          <a:p>
            <a:r>
              <a:rPr lang="ru-RU" sz="1600" dirty="0" smtClean="0">
                <a:latin typeface="Times New Roman" pitchFamily="18" charset="0"/>
                <a:cs typeface="Times New Roman" pitchFamily="18" charset="0"/>
              </a:rPr>
              <a:t>Несут в себе способы обучения ребёнка конструированию ,</a:t>
            </a:r>
          </a:p>
          <a:p>
            <a:r>
              <a:rPr lang="ru-RU" sz="1600" dirty="0" smtClean="0">
                <a:latin typeface="Times New Roman" pitchFamily="18" charset="0"/>
                <a:cs typeface="Times New Roman" pitchFamily="18" charset="0"/>
              </a:rPr>
              <a:t>Ознакомлению с цветом и формой, могут содержать механизмы  программированного контроля, например некоторые </a:t>
            </a:r>
            <a:r>
              <a:rPr lang="ru-RU" sz="1600" dirty="0" err="1" smtClean="0">
                <a:latin typeface="Times New Roman" pitchFamily="18" charset="0"/>
                <a:cs typeface="Times New Roman" pitchFamily="18" charset="0"/>
              </a:rPr>
              <a:t>электрофицированные</a:t>
            </a:r>
            <a:r>
              <a:rPr lang="ru-RU" sz="1600" dirty="0" smtClean="0">
                <a:latin typeface="Times New Roman" pitchFamily="18" charset="0"/>
                <a:cs typeface="Times New Roman" pitchFamily="18" charset="0"/>
              </a:rPr>
              <a:t> и электронные игры и игрушки. Игрушки являются объектами игр детей и одновременно важным педагогическим средством их воспитания.</a:t>
            </a:r>
          </a:p>
          <a:p>
            <a:r>
              <a:rPr lang="ru-RU" sz="1600" dirty="0" smtClean="0">
                <a:latin typeface="Times New Roman" pitchFamily="18" charset="0"/>
                <a:cs typeface="Times New Roman" pitchFamily="18" charset="0"/>
              </a:rPr>
              <a:t>Они используются как в самостоятельной деятельности детей, так и при обучении их на занятиях.</a:t>
            </a:r>
          </a:p>
          <a:p>
            <a:r>
              <a:rPr lang="ru-RU" sz="1600" dirty="0" smtClean="0">
                <a:latin typeface="Times New Roman" pitchFamily="18" charset="0"/>
                <a:cs typeface="Times New Roman" pitchFamily="18" charset="0"/>
              </a:rPr>
              <a:t>Каждая игрушка соответствует тому или иному виду игр .При  этом она должна обладать  развивающими свойствами, иметь запас игровых возможностей и быть занимательной </a:t>
            </a:r>
          </a:p>
          <a:p>
            <a:r>
              <a:rPr lang="ru-RU" sz="1600" dirty="0" smtClean="0">
                <a:latin typeface="Times New Roman" pitchFamily="18" charset="0"/>
                <a:cs typeface="Times New Roman" pitchFamily="18" charset="0"/>
              </a:rPr>
              <a:t>	Таким образом как средство гармоничного воспитания детей игрушка должна способствовать формированию любознательности, интереса к окружающему миру, проявлению гуманных чувств, развитию художественного вкуса и творческих </a:t>
            </a:r>
            <a:r>
              <a:rPr lang="ru-RU" sz="1600" dirty="0" smtClean="0">
                <a:latin typeface="Times New Roman" pitchFamily="18" charset="0"/>
                <a:cs typeface="Times New Roman" pitchFamily="18" charset="0"/>
              </a:rPr>
              <a:t>способностей Игрушка </a:t>
            </a:r>
            <a:r>
              <a:rPr lang="ru-RU" sz="1600" dirty="0" smtClean="0">
                <a:latin typeface="Times New Roman" pitchFamily="18" charset="0"/>
                <a:cs typeface="Times New Roman" pitchFamily="18" charset="0"/>
              </a:rPr>
              <a:t>и игровой материал являются объектами игр детей и одновременно важным педагогическим средством их воспитания.</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04782541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278</Words>
  <Application>Microsoft Office PowerPoint</Application>
  <PresentationFormat>Экран (4:3)</PresentationFormat>
  <Paragraphs>40</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DIMA</dc:creator>
  <cp:lastModifiedBy>DIMA</cp:lastModifiedBy>
  <cp:revision>17</cp:revision>
  <dcterms:created xsi:type="dcterms:W3CDTF">2020-03-18T07:59:06Z</dcterms:created>
  <dcterms:modified xsi:type="dcterms:W3CDTF">2020-03-22T12:00:01Z</dcterms:modified>
</cp:coreProperties>
</file>